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A55F3-B3F8-460A-A49E-B715D59306A3}" type="datetimeFigureOut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7C19F-32A1-4DD6-9903-3E3568015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64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Introduction : présentation du projet de spécialisation du baccalauréat professionnel des Métiers du Commerce et de la Vente, et notamment de la coloration dite « e-commerce ».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7C19F-32A1-4DD6-9903-3E356801583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0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Sommaire : intervention en 5 points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7C19F-32A1-4DD6-9903-3E356801583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98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L’orientation actuelle se fait en partant de la seconde indifférenciée pour que les jeunes puissent se positionner sur trois spécialités (MIA, MCV A, MCV B). Constat : aucune formation sur le numérique commercial en pré-bac. Le cible de ce partenariat serait pour l’instant les terminales, car expérimentation de la mise en place de ce projet de coloration.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7C19F-32A1-4DD6-9903-3E356801583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57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formation actuelle en MCV A s’articule autour de 4 Blocs.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7C19F-32A1-4DD6-9903-3E356801583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441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L’enseignement du bloc 5 « e-commerce et entrepreneuriat » s’articule autour de 4 domaines. L’enseignement du bloc 5 est prévu sur 1h par semaine.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7C19F-32A1-4DD6-9903-3E356801583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28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l’instant : attente du calendrier officiel. Ce que l’on sait : l’année de terminale se divisera en 2 parties.  Septembre – Mi Mai : 22 semaines de cours + 6 semaines de PFMP. Mi Mai – Début Juillet : Parcours différencié de 6 semaines, qui peut comprendre jusqu’à 6 semaines de PFMP. En attente du calendrier officiel + choix de l’établissement, avec retours des différents partenaires)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7C19F-32A1-4DD6-9903-3E356801583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0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E9840-8A44-9FE7-E9AB-A68172880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B9D996-DE35-7B35-C7D2-6A18FA380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E2D1C-AC42-C54F-4BB2-2325CB8C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84434-6444-41C3-85E9-FE096A667A85}" type="datetime1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35DD21-4930-7685-0485-9FF09440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0CC04B-0EF8-88FC-1E9F-FCEF4B17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80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0A1C1-4893-76B2-628C-E9C272F9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835686-DE8B-45C4-F29F-DB543E3B2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31898-53B6-1617-0B4A-BD688651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CF80-A12F-4270-B28E-191311901960}" type="datetime1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A54A1C-52AF-6182-0B55-08C8E3CD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ED66B-DF89-5A4F-B4A9-DC6C4D0D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47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08C480E-CA4D-44AD-C433-DD1199A76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CB28F4-7E44-A878-B479-DFD4010D1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C9B5A2-45B2-74D6-E65C-310202A7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6887-F799-4489-8BFB-C2FADA453C88}" type="datetime1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5AE781-A9FD-D00B-73CC-2B9BDD48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479FF-EF35-0D7D-6AFC-369F4D07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48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7839D-5FEE-9251-B5EE-C6379112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90BF9-2BFD-8334-E3A4-C1A799932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93EE8C-DB98-BB19-7DF5-56610CD9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162-D9F7-467A-9F68-8D521E94A6CB}" type="datetime1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08620A-4CC6-01C9-1FC8-18B92272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8BA188-85DB-8041-9A83-4947A2FC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26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31132F-D98D-333A-FF9C-412DA336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D3AAEE-BF09-53C7-BDA3-7EA79772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55B30-C2D3-1588-D883-832E92BE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6EEAE-88A8-4F89-ABA5-DA17145F373A}" type="datetime1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1242F9-530C-8077-9589-51580027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0712CB-C0EC-B2B2-DCA5-38C13C5F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9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C73BEF-23FE-EA3B-CB7D-5F575F5C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64AA3E-1C7A-5530-D834-4507C9EEE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F65EB3-9FDF-2CF8-09AC-1C645DF49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AFD5B-F4CB-92A0-52B1-8FE3D163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B004-65FE-469B-9EC4-511C6198FC9C}" type="datetime1">
              <a:rPr lang="fr-FR" smtClean="0"/>
              <a:t>15/03/2024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B7A09A-1E9E-53BD-D9B7-B14B82F3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A62CF2-5E12-C288-113F-E4F51B573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5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A81BC-05FC-D766-DBDB-8B871F09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405260-0956-3305-C484-29B650246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6A7E6F3-7ED7-9EA0-8CBE-6F8468F65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D6CF98-EB96-CAD2-75C0-0EB7FF1E7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FFA9BB-14E5-957E-AE07-55297F914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215EE63-25D1-C2E7-AB78-D897E3E6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0C016-CFD6-48AA-8895-040E4E1B3C1A}" type="datetime1">
              <a:rPr lang="fr-FR" smtClean="0"/>
              <a:t>15/03/2024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F2FA90-2263-E401-B9D6-DAB48F358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4583BB-2E55-AC91-8C6D-2B3BE0B5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47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AEAFD-FB07-D67D-B9DD-3D0979CBE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92AA56-26DA-7721-FAEE-40BD09F1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A4C4-E438-4F5A-BF2B-C5D09F387B4C}" type="datetime1">
              <a:rPr lang="fr-FR" smtClean="0"/>
              <a:t>15/03/2024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F87FB1-C4D3-904D-5B44-E20E4C1D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8EE88D-B243-73D6-3514-F285E35B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05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223495-EDD8-D809-46F0-F7B19B59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5929-242B-48D7-979F-9C814D4424F4}" type="datetime1">
              <a:rPr lang="fr-FR" smtClean="0"/>
              <a:t>15/03/2024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F57B98-866D-C751-AB91-586979D5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F3A0C1-4D5B-6B28-36BE-7F9D9D48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13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DFE48-347C-61B7-7BFB-0607E217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F55A3-0520-2398-3E9C-3ECDC4D95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3EFECB-3700-6F47-A19E-A0906C6AB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D6CAA7-548F-4CAB-4E07-5BA94D40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90039-BDC8-4832-9023-A525E4724C50}" type="datetime1">
              <a:rPr lang="fr-FR" smtClean="0"/>
              <a:t>15/03/2024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6B78DE-9B58-BA61-38BE-19E2E9FC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B7B234-ECBA-0F9D-DF28-20D81F66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4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D9AA4-AABF-C86A-4AC3-45D41CE4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78E5CEA-D678-F991-16C4-26431BE53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5FD714-2719-CCB8-AAA0-A3BD7F460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0A755C-7B28-F309-3CF6-DEF6F2B1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E2CF-50FE-4DA0-AB19-FDF3B733367D}" type="datetime1">
              <a:rPr lang="fr-FR" smtClean="0"/>
              <a:t>15/03/2024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C0200E-2B60-B739-4DF5-E8FD8E75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CDA62F-EB19-DA72-8746-15BC6D97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9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DFA5287-4574-A9A2-9776-C65ABA5C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839851-E992-268C-744C-B2A6DDBF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58B26-D91D-2E7E-BF20-3F7BB3E0A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A4DFD4-5378-4CDA-BE6A-06679F7A6726}" type="datetime1">
              <a:rPr lang="fr-FR" smtClean="0"/>
              <a:t>15/03/2024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973221-1FB3-4FF9-49F2-084414FD6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BF45E-D3BA-3444-97BC-E75BE981F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CFAECE-FA1E-495B-9C7C-6F95C7C65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32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1D164-DE1F-702C-B241-D51C02039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26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Marianne" panose="02000000000000000000" pitchFamily="50" charset="0"/>
              </a:rPr>
              <a:t>Projet de spécialisation</a:t>
            </a:r>
            <a:br>
              <a:rPr lang="fr-FR" dirty="0">
                <a:latin typeface="Marianne" panose="02000000000000000000" pitchFamily="50" charset="0"/>
              </a:rPr>
            </a:br>
            <a:r>
              <a:rPr lang="fr-FR" dirty="0">
                <a:latin typeface="Marianne" panose="02000000000000000000" pitchFamily="50" charset="0"/>
              </a:rPr>
              <a:t>Baccalauréat Professionnel Métiers du Commerce et de la Vente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1D8F219-2A9F-C4EE-B7FC-8725DAB14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2326"/>
            <a:ext cx="9144000" cy="1655762"/>
          </a:xfrm>
        </p:spPr>
        <p:txBody>
          <a:bodyPr/>
          <a:lstStyle/>
          <a:p>
            <a:r>
              <a:rPr lang="fr-FR" dirty="0"/>
              <a:t>Option « e-commerce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1B83359-1291-B8C3-335E-FA1EEF41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468" y="0"/>
            <a:ext cx="7249064" cy="14197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C702EDF-278B-BFE7-875B-22B2824CC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5412" y="5431412"/>
            <a:ext cx="1426588" cy="1426588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28B15A7-61CF-166F-67BA-A3039769D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1EB0264-EDC3-EEB0-2CB3-08868CA8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3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660A-99DF-DCC6-54CD-C5ADD1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</a:rPr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B10682-F251-EFDF-E79F-5E475E17E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OFFRE DE FORMATION ACTUELLE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CONTENU ACTUEL DE LA FORMATION EN 4 BLOCS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DE SPÉCIALISATION : BLOC 5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CONTENU DU BLOC 5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CALENDRIER PRÉVISIONNEL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dirty="0">
                <a:latin typeface="Marianne" panose="02000000000000000000" pitchFamily="50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CONTACTS</a:t>
            </a:r>
            <a:endParaRPr lang="fr-FR" dirty="0">
              <a:latin typeface="Marianne" panose="02000000000000000000" pitchFamily="50" charset="0"/>
            </a:endParaRPr>
          </a:p>
          <a:p>
            <a:endParaRPr lang="fr-FR" dirty="0">
              <a:latin typeface="Marianne" panose="020000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3DAF83-9754-F199-9E3F-02BC5AF18A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3250" y="5429250"/>
            <a:ext cx="1428750" cy="1428750"/>
          </a:xfrm>
          <a:prstGeom prst="rect">
            <a:avLst/>
          </a:prstGeom>
        </p:spPr>
      </p:pic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4365E-0E8A-AFCE-3672-C0EEE644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1211F-EC08-4BF0-6F68-60522291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5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660A-99DF-DCC6-54CD-C5ADD1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</a:rPr>
              <a:t>OFFRE DE FORMATION ACTUELLE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3DAF83-9754-F199-9E3F-02BC5AF18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5429250"/>
            <a:ext cx="1428750" cy="1428750"/>
          </a:xfrm>
          <a:prstGeom prst="rect">
            <a:avLst/>
          </a:prstGeom>
        </p:spPr>
      </p:pic>
      <p:sp>
        <p:nvSpPr>
          <p:cNvPr id="5" name="Organigramme : Alternative 4">
            <a:extLst>
              <a:ext uri="{FF2B5EF4-FFF2-40B4-BE49-F238E27FC236}">
                <a16:creationId xmlns:a16="http://schemas.microsoft.com/office/drawing/2014/main" id="{89872C4E-512F-AC6C-4B43-2CDD2BF78B65}"/>
              </a:ext>
            </a:extLst>
          </p:cNvPr>
          <p:cNvSpPr/>
          <p:nvPr/>
        </p:nvSpPr>
        <p:spPr>
          <a:xfrm>
            <a:off x="838200" y="5429250"/>
            <a:ext cx="10125974" cy="747263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SECONDE PROFESSIONNELLE MÉTIERS DE LA RELATION CLIENT</a:t>
            </a:r>
          </a:p>
        </p:txBody>
      </p:sp>
      <p:sp>
        <p:nvSpPr>
          <p:cNvPr id="6" name="Flèche : haut 5">
            <a:extLst>
              <a:ext uri="{FF2B5EF4-FFF2-40B4-BE49-F238E27FC236}">
                <a16:creationId xmlns:a16="http://schemas.microsoft.com/office/drawing/2014/main" id="{7F0AD4A8-A116-9D4B-10C1-5E67C877C520}"/>
              </a:ext>
            </a:extLst>
          </p:cNvPr>
          <p:cNvSpPr/>
          <p:nvPr/>
        </p:nvSpPr>
        <p:spPr>
          <a:xfrm>
            <a:off x="2127130" y="4555016"/>
            <a:ext cx="621102" cy="883129"/>
          </a:xfrm>
          <a:prstGeom prst="up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2BEF4095-6CC0-C38E-A9A7-B9C9440C747A}"/>
              </a:ext>
            </a:extLst>
          </p:cNvPr>
          <p:cNvSpPr/>
          <p:nvPr/>
        </p:nvSpPr>
        <p:spPr>
          <a:xfrm>
            <a:off x="5642753" y="4555017"/>
            <a:ext cx="621102" cy="883129"/>
          </a:xfrm>
          <a:prstGeom prst="up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haut 7">
            <a:extLst>
              <a:ext uri="{FF2B5EF4-FFF2-40B4-BE49-F238E27FC236}">
                <a16:creationId xmlns:a16="http://schemas.microsoft.com/office/drawing/2014/main" id="{E929E7DC-7129-5E56-5122-71D8523CEBE8}"/>
              </a:ext>
            </a:extLst>
          </p:cNvPr>
          <p:cNvSpPr/>
          <p:nvPr/>
        </p:nvSpPr>
        <p:spPr>
          <a:xfrm>
            <a:off x="9158376" y="4546113"/>
            <a:ext cx="621102" cy="883129"/>
          </a:xfrm>
          <a:prstGeom prst="up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9F44A090-8F08-A117-D4CC-36E4ACAED257}"/>
              </a:ext>
            </a:extLst>
          </p:cNvPr>
          <p:cNvSpPr/>
          <p:nvPr/>
        </p:nvSpPr>
        <p:spPr>
          <a:xfrm>
            <a:off x="838200" y="3429000"/>
            <a:ext cx="3198962" cy="1117113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1</a:t>
            </a:r>
            <a:r>
              <a:rPr lang="fr-FR" baseline="30000" dirty="0">
                <a:solidFill>
                  <a:schemeClr val="tx1"/>
                </a:solidFill>
                <a:latin typeface="Marianne" panose="02000000000000000000" pitchFamily="50" charset="0"/>
              </a:rPr>
              <a:t>ère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 Métiers du Commerce et de la Vente – Option A Animation et Gestion de l’Espace Commerciale</a:t>
            </a:r>
          </a:p>
        </p:txBody>
      </p:sp>
      <p:sp>
        <p:nvSpPr>
          <p:cNvPr id="10" name="Organigramme : Alternative 9">
            <a:extLst>
              <a:ext uri="{FF2B5EF4-FFF2-40B4-BE49-F238E27FC236}">
                <a16:creationId xmlns:a16="http://schemas.microsoft.com/office/drawing/2014/main" id="{DD50D0C9-E354-3B1A-EC32-E7289B0D8859}"/>
              </a:ext>
            </a:extLst>
          </p:cNvPr>
          <p:cNvSpPr/>
          <p:nvPr/>
        </p:nvSpPr>
        <p:spPr>
          <a:xfrm>
            <a:off x="4353823" y="3416599"/>
            <a:ext cx="3198962" cy="1117113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1</a:t>
            </a:r>
            <a:r>
              <a:rPr lang="fr-FR" sz="1600" baseline="30000" dirty="0">
                <a:solidFill>
                  <a:schemeClr val="tx1"/>
                </a:solidFill>
                <a:latin typeface="Marianne" panose="02000000000000000000" pitchFamily="50" charset="0"/>
              </a:rPr>
              <a:t>ère</a:t>
            </a:r>
            <a:r>
              <a:rPr lang="fr-FR" sz="1600" dirty="0">
                <a:solidFill>
                  <a:schemeClr val="tx1"/>
                </a:solidFill>
                <a:latin typeface="Marianne" panose="02000000000000000000" pitchFamily="50" charset="0"/>
              </a:rPr>
              <a:t> Métiers du Commerce et de la Vente – Option B Prospection et Valorisation de l’Offre Commerciale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62926FBB-8F7E-2B37-250C-CBFB64887D29}"/>
              </a:ext>
            </a:extLst>
          </p:cNvPr>
          <p:cNvSpPr/>
          <p:nvPr/>
        </p:nvSpPr>
        <p:spPr>
          <a:xfrm>
            <a:off x="7869447" y="3407703"/>
            <a:ext cx="3198962" cy="1117113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1</a:t>
            </a:r>
            <a:r>
              <a:rPr lang="fr-FR" baseline="30000" dirty="0">
                <a:solidFill>
                  <a:schemeClr val="tx1"/>
                </a:solidFill>
                <a:latin typeface="Marianne" panose="02000000000000000000" pitchFamily="50" charset="0"/>
              </a:rPr>
              <a:t>ère</a:t>
            </a:r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 Métiers de l’Accueil</a:t>
            </a:r>
          </a:p>
        </p:txBody>
      </p:sp>
      <p:sp>
        <p:nvSpPr>
          <p:cNvPr id="12" name="Flèche : haut 11">
            <a:extLst>
              <a:ext uri="{FF2B5EF4-FFF2-40B4-BE49-F238E27FC236}">
                <a16:creationId xmlns:a16="http://schemas.microsoft.com/office/drawing/2014/main" id="{6EA84547-B5C0-8403-FF15-98AE486488F3}"/>
              </a:ext>
            </a:extLst>
          </p:cNvPr>
          <p:cNvSpPr/>
          <p:nvPr/>
        </p:nvSpPr>
        <p:spPr>
          <a:xfrm>
            <a:off x="5642753" y="2512165"/>
            <a:ext cx="621102" cy="987317"/>
          </a:xfrm>
          <a:prstGeom prst="up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 : haut 12">
            <a:extLst>
              <a:ext uri="{FF2B5EF4-FFF2-40B4-BE49-F238E27FC236}">
                <a16:creationId xmlns:a16="http://schemas.microsoft.com/office/drawing/2014/main" id="{71B16C81-DE66-90BC-4D69-BBEAB9AC2FC0}"/>
              </a:ext>
            </a:extLst>
          </p:cNvPr>
          <p:cNvSpPr/>
          <p:nvPr/>
        </p:nvSpPr>
        <p:spPr>
          <a:xfrm>
            <a:off x="9158376" y="2521601"/>
            <a:ext cx="621102" cy="883129"/>
          </a:xfrm>
          <a:prstGeom prst="up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haut 13">
            <a:extLst>
              <a:ext uri="{FF2B5EF4-FFF2-40B4-BE49-F238E27FC236}">
                <a16:creationId xmlns:a16="http://schemas.microsoft.com/office/drawing/2014/main" id="{951505C8-91A3-5AD8-DF84-5EECBA0C3899}"/>
              </a:ext>
            </a:extLst>
          </p:cNvPr>
          <p:cNvSpPr/>
          <p:nvPr/>
        </p:nvSpPr>
        <p:spPr>
          <a:xfrm>
            <a:off x="2127130" y="2552412"/>
            <a:ext cx="621102" cy="883129"/>
          </a:xfrm>
          <a:prstGeom prst="up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Alternative 14">
            <a:extLst>
              <a:ext uri="{FF2B5EF4-FFF2-40B4-BE49-F238E27FC236}">
                <a16:creationId xmlns:a16="http://schemas.microsoft.com/office/drawing/2014/main" id="{433177FA-8E8F-BC8F-0D72-9D25F2115F7D}"/>
              </a:ext>
            </a:extLst>
          </p:cNvPr>
          <p:cNvSpPr/>
          <p:nvPr/>
        </p:nvSpPr>
        <p:spPr>
          <a:xfrm>
            <a:off x="838200" y="1424646"/>
            <a:ext cx="3198962" cy="1117113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Terminale MCV – Option A Animation et Gestion de l’Espace Commerciale</a:t>
            </a:r>
          </a:p>
        </p:txBody>
      </p:sp>
      <p:sp>
        <p:nvSpPr>
          <p:cNvPr id="16" name="Organigramme : Alternative 15">
            <a:extLst>
              <a:ext uri="{FF2B5EF4-FFF2-40B4-BE49-F238E27FC236}">
                <a16:creationId xmlns:a16="http://schemas.microsoft.com/office/drawing/2014/main" id="{7833EBF0-93EF-D18A-3981-3C159E7688CD}"/>
              </a:ext>
            </a:extLst>
          </p:cNvPr>
          <p:cNvSpPr/>
          <p:nvPr/>
        </p:nvSpPr>
        <p:spPr>
          <a:xfrm>
            <a:off x="4353823" y="1373747"/>
            <a:ext cx="3198962" cy="1117113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Terminale MCV – Option B Prospection et Valorisation de l’Offre Commerciale</a:t>
            </a:r>
          </a:p>
        </p:txBody>
      </p:sp>
      <p:sp>
        <p:nvSpPr>
          <p:cNvPr id="17" name="Organigramme : Alternative 16">
            <a:extLst>
              <a:ext uri="{FF2B5EF4-FFF2-40B4-BE49-F238E27FC236}">
                <a16:creationId xmlns:a16="http://schemas.microsoft.com/office/drawing/2014/main" id="{0F582F27-831C-B52C-E190-441CC5712972}"/>
              </a:ext>
            </a:extLst>
          </p:cNvPr>
          <p:cNvSpPr/>
          <p:nvPr/>
        </p:nvSpPr>
        <p:spPr>
          <a:xfrm>
            <a:off x="7853811" y="1373746"/>
            <a:ext cx="3198962" cy="1117113"/>
          </a:xfrm>
          <a:prstGeom prst="flowChartAlternateProces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Terminale Métiers de l’Accueil</a:t>
            </a:r>
          </a:p>
        </p:txBody>
      </p:sp>
      <p:sp>
        <p:nvSpPr>
          <p:cNvPr id="20" name="Accolade ouvrante 19">
            <a:extLst>
              <a:ext uri="{FF2B5EF4-FFF2-40B4-BE49-F238E27FC236}">
                <a16:creationId xmlns:a16="http://schemas.microsoft.com/office/drawing/2014/main" id="{2994FF84-4405-0174-BAC2-73AC1A7FCB07}"/>
              </a:ext>
            </a:extLst>
          </p:cNvPr>
          <p:cNvSpPr/>
          <p:nvPr/>
        </p:nvSpPr>
        <p:spPr>
          <a:xfrm>
            <a:off x="526211" y="1424646"/>
            <a:ext cx="311988" cy="1127766"/>
          </a:xfrm>
          <a:prstGeom prst="leftBrace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EF6E90-A6CB-8A01-59FD-1C2B480FD1AA}"/>
              </a:ext>
            </a:extLst>
          </p:cNvPr>
          <p:cNvSpPr txBox="1"/>
          <p:nvPr/>
        </p:nvSpPr>
        <p:spPr>
          <a:xfrm rot="16200000">
            <a:off x="-315813" y="1778414"/>
            <a:ext cx="117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latin typeface="Marianne" panose="02000000000000000000" pitchFamily="50" charset="0"/>
              </a:rPr>
              <a:t>CIBLE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3CF1270F-3188-2BE1-65EB-1FDBB4F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9556C2AD-BDC3-7354-F2F9-3BD8530A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45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660A-99DF-DCC6-54CD-C5ADD1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</a:rPr>
              <a:t>CONTENU ACTUEL DE LA FORMATION EN 4 BLOCS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3DAF83-9754-F199-9E3F-02BC5AF18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5429250"/>
            <a:ext cx="1428750" cy="1428750"/>
          </a:xfrm>
          <a:prstGeom prst="rect">
            <a:avLst/>
          </a:prstGeom>
        </p:spPr>
      </p:pic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id="{FB91FD57-8407-A17C-361F-18B926E56311}"/>
              </a:ext>
            </a:extLst>
          </p:cNvPr>
          <p:cNvSpPr/>
          <p:nvPr/>
        </p:nvSpPr>
        <p:spPr>
          <a:xfrm>
            <a:off x="3907766" y="1690688"/>
            <a:ext cx="4770408" cy="4796287"/>
          </a:xfrm>
          <a:prstGeom prst="mathMultiply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7240AB0-F1AE-B815-2FAB-D36B4CC55FA1}"/>
              </a:ext>
            </a:extLst>
          </p:cNvPr>
          <p:cNvSpPr txBox="1"/>
          <p:nvPr/>
        </p:nvSpPr>
        <p:spPr>
          <a:xfrm>
            <a:off x="1155940" y="2402426"/>
            <a:ext cx="458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 panose="02000000000000000000" pitchFamily="50" charset="0"/>
              </a:rPr>
              <a:t>BLOC 1 : CONSEILLER ET VENDRE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79362F5-BCB7-F55A-45EF-7D4AAC73CC12}"/>
              </a:ext>
            </a:extLst>
          </p:cNvPr>
          <p:cNvSpPr txBox="1"/>
          <p:nvPr/>
        </p:nvSpPr>
        <p:spPr>
          <a:xfrm>
            <a:off x="8039818" y="2402426"/>
            <a:ext cx="415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 panose="02000000000000000000" pitchFamily="50" charset="0"/>
              </a:rPr>
              <a:t>BLOC 2 : SUIVRE LES VENTES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09216D-EA59-5698-BF25-344501D96FD6}"/>
              </a:ext>
            </a:extLst>
          </p:cNvPr>
          <p:cNvSpPr txBox="1"/>
          <p:nvPr/>
        </p:nvSpPr>
        <p:spPr>
          <a:xfrm>
            <a:off x="1053860" y="5201907"/>
            <a:ext cx="4467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 panose="02000000000000000000" pitchFamily="50" charset="0"/>
              </a:rPr>
              <a:t>BLOC 3 : FIDÉLISER ET DÉVELOPPER LA RELATION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009604-ED25-98B5-653B-634A4A299776}"/>
              </a:ext>
            </a:extLst>
          </p:cNvPr>
          <p:cNvSpPr txBox="1"/>
          <p:nvPr/>
        </p:nvSpPr>
        <p:spPr>
          <a:xfrm>
            <a:off x="8039818" y="4943296"/>
            <a:ext cx="38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Marianne" panose="02000000000000000000" pitchFamily="50" charset="0"/>
              </a:rPr>
              <a:t>BLOC 4A : ANIMER ET GÉRER L’ESPACE COMMERCIAL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279F72A-5D28-43C5-7E6F-D983853B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F7D0FD6-1C8B-77B4-2AC8-30AFEB1D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528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660A-99DF-DCC6-54CD-C5ADD1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</a:rPr>
              <a:t>PROJET DE SPÉCIALISATION : BLOC 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3DAF83-9754-F199-9E3F-02BC5AF1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0" y="5429250"/>
            <a:ext cx="1428750" cy="1428750"/>
          </a:xfrm>
          <a:prstGeom prst="rect">
            <a:avLst/>
          </a:prstGeom>
        </p:spPr>
      </p:pic>
      <p:sp>
        <p:nvSpPr>
          <p:cNvPr id="7" name="Signe Plus 6">
            <a:extLst>
              <a:ext uri="{FF2B5EF4-FFF2-40B4-BE49-F238E27FC236}">
                <a16:creationId xmlns:a16="http://schemas.microsoft.com/office/drawing/2014/main" id="{07FC911C-C11B-E348-248C-8C89F8F3FD67}"/>
              </a:ext>
            </a:extLst>
          </p:cNvPr>
          <p:cNvSpPr/>
          <p:nvPr/>
        </p:nvSpPr>
        <p:spPr>
          <a:xfrm>
            <a:off x="4331208" y="2377440"/>
            <a:ext cx="3529584" cy="3255264"/>
          </a:xfrm>
          <a:prstGeom prst="mathPlus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A66EC2-B784-5875-3DCE-230AC1760A15}"/>
              </a:ext>
            </a:extLst>
          </p:cNvPr>
          <p:cNvSpPr txBox="1"/>
          <p:nvPr/>
        </p:nvSpPr>
        <p:spPr>
          <a:xfrm>
            <a:off x="3282601" y="2304288"/>
            <a:ext cx="562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Domaine 1 : Gestion technique du site marchand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CB6002-F705-5283-3CF2-40FDD2637772}"/>
              </a:ext>
            </a:extLst>
          </p:cNvPr>
          <p:cNvSpPr txBox="1"/>
          <p:nvPr/>
        </p:nvSpPr>
        <p:spPr>
          <a:xfrm>
            <a:off x="3282601" y="5449324"/>
            <a:ext cx="588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Domaine 4 : Suivi et évaluation de l’activité en ligne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071E75B-D146-7836-DEC8-ECAD3187F2B9}"/>
              </a:ext>
            </a:extLst>
          </p:cNvPr>
          <p:cNvSpPr txBox="1"/>
          <p:nvPr/>
        </p:nvSpPr>
        <p:spPr>
          <a:xfrm>
            <a:off x="838200" y="3681906"/>
            <a:ext cx="370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Domaine 2 : Communication et marketing en ligne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82DCCF-7A68-3B97-C2C9-E2188BB17ACA}"/>
              </a:ext>
            </a:extLst>
          </p:cNvPr>
          <p:cNvSpPr txBox="1"/>
          <p:nvPr/>
        </p:nvSpPr>
        <p:spPr>
          <a:xfrm>
            <a:off x="7647337" y="3681906"/>
            <a:ext cx="370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Domaine 3 : Sécurité et confidentialité des données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9E85D49B-4B4B-24C1-7CBD-0C84A56F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36F362E-0CB7-AB04-A20A-3121D03C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807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660A-99DF-DCC6-54CD-C5ADD1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</a:rPr>
              <a:t>CONTENU DU BLOC 5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60E02DE-916B-C3A9-9A47-9ED82FC35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306374"/>
              </p:ext>
            </p:extLst>
          </p:nvPr>
        </p:nvGraphicFramePr>
        <p:xfrm>
          <a:off x="420624" y="1690688"/>
          <a:ext cx="10933176" cy="4572000"/>
        </p:xfrm>
        <a:graphic>
          <a:graphicData uri="http://schemas.openxmlformats.org/drawingml/2006/table">
            <a:tbl>
              <a:tblPr firstRow="1" bandRow="1"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  <a:tableStyleId>{18603FDC-E32A-4AB5-989C-0864C3EAD2B8}</a:tableStyleId>
              </a:tblPr>
              <a:tblGrid>
                <a:gridCol w="5466588">
                  <a:extLst>
                    <a:ext uri="{9D8B030D-6E8A-4147-A177-3AD203B41FA5}">
                      <a16:colId xmlns:a16="http://schemas.microsoft.com/office/drawing/2014/main" val="1342572079"/>
                    </a:ext>
                  </a:extLst>
                </a:gridCol>
                <a:gridCol w="5466588">
                  <a:extLst>
                    <a:ext uri="{9D8B030D-6E8A-4147-A177-3AD203B41FA5}">
                      <a16:colId xmlns:a16="http://schemas.microsoft.com/office/drawing/2014/main" val="463933304"/>
                    </a:ext>
                  </a:extLst>
                </a:gridCol>
              </a:tblGrid>
              <a:tr h="2541258"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Domaine 1 : Gestion technique du site internet marchand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1.1 Maîtriser les bases de la création de site internet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Paramétrer les fonctionnalités de base du site (pages, catégories, produits, panier, etc.).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1.2 Mettre à jour le contenu du site internet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Intégrer de nouveaux produits en respectant une arborescence logique.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Actualiser les descriptions et les visuels des produits de manière régulière.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1.3 Gérer les stocks et les commandes en ligne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Suivre les niveaux de stock et mettre à jour les informations en temps réel.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Traiter les commandes reçues via le site internet et assurer le suivi des expéditions.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Domaine 2 : Communication et marketing en ligne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2.1 Promouvoir le site internet marchand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Mettre en place des opérations de promotion en ligne (soldes, offres spéciales, etc.).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Utiliser les réseaux sociaux pour promouvoir le site et les produits.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2.2 Analyser les statistiques de fréquentation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Utiliser des outils d'analyse web pour évaluer la performance du site (nombre de visiteurs, taux de conversion, etc.).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Mettre en place des actions correctives en fonction des résultats obtenus.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766792"/>
                  </a:ext>
                </a:extLst>
              </a:tr>
              <a:tr h="1894534"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Domaine 3 : Sécurité et confidentialité des données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3.1 Assurer la sécurité des transactions en ligne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Sensibiliser les utilisateurs aux bonnes pratiques de sécurité en ligne.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3.2 Garantir la confidentialité des données clients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Mettre en place une politique de confidentialité conforme à la réglementation en vigueur. </a:t>
                      </a:r>
                    </a:p>
                    <a:p>
                      <a:endParaRPr lang="fr-FR" sz="12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Domaine 4 : Suivi et évaluation de l'activité en ligne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4.1 Évaluer la performance économique du site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Analyser les indicateurs financiers liés au site internet marchand (chiffre d'affaires, rentabilité, etc.).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Proposer des axes d'amélioration en fonction des résultats obtenus. </a:t>
                      </a:r>
                    </a:p>
                    <a:p>
                      <a:pPr fontAlgn="base"/>
                      <a:r>
                        <a:rPr lang="fr-FR" sz="1200" b="1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4.2 Collecter les retours clients :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Mettre en place des outils de collecte de feedback (avis clients, enquêtes de satisfaction, etc.). 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Utiliser les retours clients pour améliorer l'expérience d'achat </a:t>
                      </a:r>
                    </a:p>
                    <a:p>
                      <a:pPr lvl="0" fontAlgn="base"/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Marianne" panose="02000000000000000000" pitchFamily="50" charset="0"/>
                          <a:ea typeface="+mn-ea"/>
                          <a:cs typeface="+mn-cs"/>
                        </a:rPr>
                        <a:t>en ligne.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10949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33DAF83-9754-F199-9E3F-02BC5AF18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5429250"/>
            <a:ext cx="1428750" cy="142875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B1A079-6B0A-4361-6016-FF047FE1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174C77-4AC4-DDD3-CD2F-45459F26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6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660A-99DF-DCC6-54CD-C5ADD1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</a:rPr>
              <a:t>CALENDRIER PRÉVISIONNEL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3DAF83-9754-F199-9E3F-02BC5AF18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50" y="5429250"/>
            <a:ext cx="1428750" cy="1428750"/>
          </a:xfrm>
          <a:prstGeom prst="rect">
            <a:avLst/>
          </a:prstGeom>
        </p:spPr>
      </p:pic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A6D753E2-745B-7AC8-A2C5-6C6F1C10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0EB3B8AD-4082-9F79-6F08-B3FC86EF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2D78FE-7CEA-84DE-AA03-A14CC6820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496" y="1302046"/>
            <a:ext cx="6727829" cy="4841579"/>
          </a:xfrm>
          <a:prstGeom prst="rect">
            <a:avLst/>
          </a:prstGeom>
        </p:spPr>
      </p:pic>
      <p:sp>
        <p:nvSpPr>
          <p:cNvPr id="12" name="Légende : double flèche courbée 11">
            <a:extLst>
              <a:ext uri="{FF2B5EF4-FFF2-40B4-BE49-F238E27FC236}">
                <a16:creationId xmlns:a16="http://schemas.microsoft.com/office/drawing/2014/main" id="{1985EB1E-279D-C4F6-C32B-09AFCAE9B2D3}"/>
              </a:ext>
            </a:extLst>
          </p:cNvPr>
          <p:cNvSpPr/>
          <p:nvPr/>
        </p:nvSpPr>
        <p:spPr>
          <a:xfrm>
            <a:off x="5183755" y="1983200"/>
            <a:ext cx="2459736" cy="2020824"/>
          </a:xfrm>
          <a:prstGeom prst="borderCallout3">
            <a:avLst>
              <a:gd name="adj1" fmla="val 18750"/>
              <a:gd name="adj2" fmla="val -8333"/>
              <a:gd name="adj3" fmla="val 19202"/>
              <a:gd name="adj4" fmla="val -38228"/>
              <a:gd name="adj5" fmla="val 91403"/>
              <a:gd name="adj6" fmla="val -37856"/>
              <a:gd name="adj7" fmla="val 99841"/>
              <a:gd name="adj8" fmla="val -15024"/>
            </a:avLst>
          </a:prstGeom>
          <a:solidFill>
            <a:srgbClr val="FFC0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 semaines à prévoir dans l’année (en Jaune)</a:t>
            </a:r>
          </a:p>
        </p:txBody>
      </p:sp>
      <p:sp>
        <p:nvSpPr>
          <p:cNvPr id="10" name="Légende : encadrée 9">
            <a:extLst>
              <a:ext uri="{FF2B5EF4-FFF2-40B4-BE49-F238E27FC236}">
                <a16:creationId xmlns:a16="http://schemas.microsoft.com/office/drawing/2014/main" id="{3B25351A-4FB5-572B-BD9C-5F5F55A66268}"/>
              </a:ext>
            </a:extLst>
          </p:cNvPr>
          <p:cNvSpPr/>
          <p:nvPr/>
        </p:nvSpPr>
        <p:spPr>
          <a:xfrm>
            <a:off x="9082909" y="2070068"/>
            <a:ext cx="2267712" cy="1847088"/>
          </a:xfrm>
          <a:prstGeom prst="borderCallout1">
            <a:avLst/>
          </a:prstGeom>
          <a:solidFill>
            <a:srgbClr val="FFC0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Marianne" panose="02000000000000000000" pitchFamily="50" charset="0"/>
              </a:rPr>
              <a:t>Fin d’année : en Jaune (dates à confirmer)</a:t>
            </a:r>
          </a:p>
        </p:txBody>
      </p:sp>
    </p:spTree>
    <p:extLst>
      <p:ext uri="{BB962C8B-B14F-4D97-AF65-F5344CB8AC3E}">
        <p14:creationId xmlns:p14="http://schemas.microsoft.com/office/powerpoint/2010/main" val="224778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F660A-99DF-DCC6-54CD-C5ADD18B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Marianne" panose="02000000000000000000" pitchFamily="50" charset="0"/>
              </a:rPr>
              <a:t>CONTACTS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3CC5AA2-F91B-F0E1-C53F-9B58CE370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2377919"/>
              </p:ext>
            </p:extLst>
          </p:nvPr>
        </p:nvGraphicFramePr>
        <p:xfrm>
          <a:off x="838200" y="1819148"/>
          <a:ext cx="10515600" cy="266407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818632">
                  <a:extLst>
                    <a:ext uri="{9D8B030D-6E8A-4147-A177-3AD203B41FA5}">
                      <a16:colId xmlns:a16="http://schemas.microsoft.com/office/drawing/2014/main" val="2170624837"/>
                    </a:ext>
                  </a:extLst>
                </a:gridCol>
                <a:gridCol w="4696968">
                  <a:extLst>
                    <a:ext uri="{9D8B030D-6E8A-4147-A177-3AD203B41FA5}">
                      <a16:colId xmlns:a16="http://schemas.microsoft.com/office/drawing/2014/main" val="661834139"/>
                    </a:ext>
                  </a:extLst>
                </a:gridCol>
              </a:tblGrid>
              <a:tr h="483691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PERSONNE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MAIL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723749"/>
                  </a:ext>
                </a:extLst>
              </a:tr>
              <a:tr h="570167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Jonathan GOGLIO, professeur économie-gestion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Jonathan.goglio@ac-versailles.fr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958136"/>
                  </a:ext>
                </a:extLst>
              </a:tr>
              <a:tr h="483691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Sébastien ROUSSEL, DDFPT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ddfpt.louisemichel@ac-versailles.fr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148693"/>
                  </a:ext>
                </a:extLst>
              </a:tr>
              <a:tr h="483691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Sandrine QUEYRAUD, cheffe d’établissement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Sandrine.Queyraud@ac-versailles.fr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1236676"/>
                  </a:ext>
                </a:extLst>
              </a:tr>
              <a:tr h="642839"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Fatima DIOUANI, Resp. Bureau des entreprises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Bde-lpo-louise-michel@ac-versailles.fr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62590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33DAF83-9754-F199-9E3F-02BC5AF18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0" y="5429250"/>
            <a:ext cx="1428750" cy="1428750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2B23A69-B681-0FA4-3F70-B144854B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LPO LOUISE MICHEL - NANTERRE - 11 BD DU MIDI - 92000 NANTERRE - 01 47 24 00 86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0E01123-326D-7AD8-7B03-F8A744DD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AECE-FA1E-495B-9C7C-6F95C7C65338}" type="slidenum">
              <a:rPr lang="fr-FR" smtClean="0"/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2A7C2F8-E405-919A-D1AE-ADFB4D45F20A}"/>
              </a:ext>
            </a:extLst>
          </p:cNvPr>
          <p:cNvSpPr txBox="1"/>
          <p:nvPr/>
        </p:nvSpPr>
        <p:spPr>
          <a:xfrm>
            <a:off x="3846538" y="5235122"/>
            <a:ext cx="482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Marianne" panose="02000000000000000000" pitchFamily="50" charset="0"/>
              </a:rPr>
              <a:t>https://lyc-michel-nanterre.ac-versailles.fr/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79F6FCD-B8E8-6312-7588-94A9B69E1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617" y="4538154"/>
            <a:ext cx="1954721" cy="195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837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359AE-BA5B-444F-92B9-7ACA0F5BD7F5}">
  <we:reference id="wa104379997" version="2.0.0.0" store="fr-F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983</Words>
  <Application>Microsoft Office PowerPoint</Application>
  <PresentationFormat>Grand écran</PresentationFormat>
  <Paragraphs>101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Marianne</vt:lpstr>
      <vt:lpstr>Thème Office</vt:lpstr>
      <vt:lpstr>Projet de spécialisation Baccalauréat Professionnel Métiers du Commerce et de la Vente</vt:lpstr>
      <vt:lpstr>SOMMAIRE</vt:lpstr>
      <vt:lpstr>OFFRE DE FORMATION ACTUELLE</vt:lpstr>
      <vt:lpstr>CONTENU ACTUEL DE LA FORMATION EN 4 BLOCS</vt:lpstr>
      <vt:lpstr>PROJET DE SPÉCIALISATION : BLOC 5</vt:lpstr>
      <vt:lpstr>CONTENU DU BLOC 5</vt:lpstr>
      <vt:lpstr>CALENDRIER PRÉVISIONNEL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de spécialisation Baccalauréat Professionnel Métiers du Commerce et de la Vente</dc:title>
  <dc:creator>jonathan goglio</dc:creator>
  <cp:lastModifiedBy>jonathan goglio</cp:lastModifiedBy>
  <cp:revision>8</cp:revision>
  <dcterms:created xsi:type="dcterms:W3CDTF">2024-03-14T20:17:15Z</dcterms:created>
  <dcterms:modified xsi:type="dcterms:W3CDTF">2024-03-15T15:43:01Z</dcterms:modified>
</cp:coreProperties>
</file>